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766BC7B-BBB9-4805-9A2E-752D391E01A1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BD190DB-BA80-4658-8CB5-20E966D2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0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dleburybridge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Town of Middlebury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Vermont Senate and House Transportation Committees</a:t>
            </a:r>
          </a:p>
          <a:p>
            <a:r>
              <a:rPr lang="en-US" dirty="0" smtClean="0"/>
              <a:t>Public Hearing ∙ January 18,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0" y="1519544"/>
            <a:ext cx="877824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36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from the Middlebury Selectboard Meeting January 17,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3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the Middlebury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Brian Carpenter,  Chair, Middlebury Selectboard</a:t>
            </a:r>
          </a:p>
          <a:p>
            <a:endParaRPr lang="en-US" dirty="0"/>
          </a:p>
          <a:p>
            <a:r>
              <a:rPr lang="en-US" dirty="0" smtClean="0"/>
              <a:t>Jim Gish, Middlebury Community Liaison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0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Safety</a:t>
            </a:r>
            <a:r>
              <a:rPr lang="en-US" dirty="0" smtClean="0"/>
              <a:t> — Our people, our historic buildings, our environment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Access</a:t>
            </a:r>
            <a:r>
              <a:rPr lang="en-US" dirty="0" smtClean="0"/>
              <a:t> — Traffic flow, parking, walking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Impact</a:t>
            </a:r>
            <a:r>
              <a:rPr lang="en-US" dirty="0" smtClean="0"/>
              <a:t> — Residents, cultural </a:t>
            </a:r>
            <a:r>
              <a:rPr lang="en-US" dirty="0"/>
              <a:t>&amp;</a:t>
            </a:r>
            <a:r>
              <a:rPr lang="en-US" dirty="0" smtClean="0"/>
              <a:t> religious organizations, business community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Credibility</a:t>
            </a:r>
            <a:r>
              <a:rPr lang="en-US" dirty="0" smtClean="0"/>
              <a:t> — Project schedule, project plans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Communication</a:t>
            </a:r>
            <a:r>
              <a:rPr lang="en-US" dirty="0" smtClean="0"/>
              <a:t> — Timely and accurate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Partnering with Local Organizations To Support the Downtown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Better Middlebury Partnership</a:t>
            </a:r>
          </a:p>
          <a:p>
            <a:r>
              <a:rPr lang="en-US" dirty="0" smtClean="0"/>
              <a:t>The Addison County Chamber of Commerce</a:t>
            </a:r>
          </a:p>
          <a:p>
            <a:r>
              <a:rPr lang="en-US" dirty="0" smtClean="0"/>
              <a:t>Middlebury College</a:t>
            </a:r>
          </a:p>
          <a:p>
            <a:r>
              <a:rPr lang="en-US" dirty="0" smtClean="0"/>
              <a:t>Neighbors Together community action group</a:t>
            </a:r>
          </a:p>
          <a:p>
            <a:r>
              <a:rPr lang="en-US" dirty="0" smtClean="0"/>
              <a:t>Town Hall Theater</a:t>
            </a:r>
          </a:p>
          <a:p>
            <a:r>
              <a:rPr lang="en-US" dirty="0" smtClean="0"/>
              <a:t>Middlebury Emergency Responders</a:t>
            </a:r>
          </a:p>
          <a:p>
            <a:r>
              <a:rPr lang="en-US" dirty="0" smtClean="0"/>
              <a:t>Addison County Regional Planning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Public </a:t>
            </a:r>
            <a:r>
              <a:rPr lang="en-US" dirty="0" smtClean="0"/>
              <a:t>Outreach by </a:t>
            </a:r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Public Meetings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70</a:t>
            </a:r>
            <a:r>
              <a:rPr lang="en-US" dirty="0" smtClean="0"/>
              <a:t> Meetings with Downtown Stakeholders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85</a:t>
            </a:r>
            <a:r>
              <a:rPr lang="en-US" dirty="0" smtClean="0"/>
              <a:t> Meetings with the VTrans Project Team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64</a:t>
            </a:r>
            <a:r>
              <a:rPr lang="en-US" dirty="0" smtClean="0"/>
              <a:t> Community Liaison blog entries at </a:t>
            </a:r>
            <a:r>
              <a:rPr lang="en-US" dirty="0" smtClean="0">
                <a:hlinkClick r:id="rId2"/>
              </a:rPr>
              <a:t>www.middleburybridges.org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250</a:t>
            </a:r>
            <a:r>
              <a:rPr lang="en-US" dirty="0" smtClean="0"/>
              <a:t> Responses to Temporary Bridges Community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2017 Community Survey</a:t>
            </a:r>
            <a:br>
              <a:rPr lang="en-US" dirty="0" smtClean="0"/>
            </a:br>
            <a:r>
              <a:rPr lang="en-US" dirty="0" smtClean="0"/>
              <a:t>Temporary Bridges Construction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  <a:r>
              <a:rPr lang="en-US" dirty="0"/>
              <a:t> </a:t>
            </a:r>
            <a:r>
              <a:rPr lang="en-US" dirty="0" smtClean="0"/>
              <a:t>were downtown </a:t>
            </a:r>
            <a:r>
              <a:rPr lang="en-US" dirty="0"/>
              <a:t>either daily </a:t>
            </a:r>
            <a:r>
              <a:rPr lang="en-US" dirty="0" smtClean="0"/>
              <a:t>or </a:t>
            </a:r>
            <a:r>
              <a:rPr lang="en-US" dirty="0"/>
              <a:t>2-3 times a week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65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</a:t>
            </a:r>
            <a:r>
              <a:rPr lang="en-US" dirty="0" smtClean="0"/>
              <a:t>are “very </a:t>
            </a:r>
            <a:r>
              <a:rPr lang="en-US" dirty="0"/>
              <a:t>satisfied; it was a complex project that was managed well</a:t>
            </a:r>
            <a:r>
              <a:rPr lang="en-US" dirty="0" smtClean="0"/>
              <a:t>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</a:t>
            </a:r>
            <a:r>
              <a:rPr lang="en-US" dirty="0" smtClean="0"/>
              <a:t>are “somewhat </a:t>
            </a:r>
            <a:r>
              <a:rPr lang="en-US" dirty="0"/>
              <a:t>satisfied; on the whole it went pretty well</a:t>
            </a:r>
            <a:r>
              <a:rPr lang="en-US" dirty="0" smtClean="0"/>
              <a:t>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are “more confident about the project” following this summer’s construction.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94%</a:t>
            </a:r>
            <a:r>
              <a:rPr lang="en-US" dirty="0" smtClean="0"/>
              <a:t> consider the </a:t>
            </a:r>
            <a:r>
              <a:rPr lang="en-US" dirty="0"/>
              <a:t>timeliness and accuracy of the project information they received either excellent </a:t>
            </a:r>
            <a:r>
              <a:rPr lang="en-US" dirty="0" smtClean="0"/>
              <a:t>or good.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7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Middlebury Voices</a:t>
            </a:r>
            <a:br>
              <a:rPr lang="en-US" dirty="0" smtClean="0"/>
            </a:br>
            <a:r>
              <a:rPr lang="en-US" dirty="0" smtClean="0"/>
              <a:t>The Community Speaks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"It is a necessary inconvenience for the greater good, and we will, as a community, get through it with grace and tact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“We </a:t>
            </a:r>
            <a:r>
              <a:rPr lang="en-US" dirty="0"/>
              <a:t>love and support our downtown.  Negativity and </a:t>
            </a:r>
            <a:r>
              <a:rPr lang="en-US" dirty="0" smtClean="0"/>
              <a:t>‘woe </a:t>
            </a:r>
            <a:r>
              <a:rPr lang="en-US" dirty="0"/>
              <a:t>is </a:t>
            </a:r>
            <a:r>
              <a:rPr lang="en-US" dirty="0" smtClean="0"/>
              <a:t>me’ </a:t>
            </a:r>
            <a:r>
              <a:rPr lang="en-US" dirty="0"/>
              <a:t>doesn't help the shopping experience.  Neighbors Together has been great.  We can learn a lesson from their can-do attitude</a:t>
            </a:r>
            <a:r>
              <a:rPr lang="en-US" dirty="0" smtClean="0"/>
              <a:t>.”</a:t>
            </a:r>
          </a:p>
          <a:p>
            <a:r>
              <a:rPr lang="en-US" dirty="0"/>
              <a:t>"My wife and I made a conscious effort to shop and eat downtown during the project.  I hope community support will continue throughout this odyssey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309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Investing in Downtown Community Support</a:t>
            </a:r>
            <a:br>
              <a:rPr lang="en-US" dirty="0" smtClean="0"/>
            </a:br>
            <a:r>
              <a:rPr lang="en-US" dirty="0" smtClean="0"/>
              <a:t>The 2018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 Return of the Downtown Block Party</a:t>
            </a:r>
            <a:r>
              <a:rPr lang="en-US" dirty="0" smtClean="0"/>
              <a:t> — April &amp; August evening events. </a:t>
            </a:r>
            <a:r>
              <a:rPr lang="en-US" dirty="0"/>
              <a:t>First 250 people attending receive a $10 Middlebury Money gift </a:t>
            </a:r>
            <a:r>
              <a:rPr lang="en-US" dirty="0" smtClean="0"/>
              <a:t>certificate.</a:t>
            </a:r>
          </a:p>
          <a:p>
            <a:r>
              <a:rPr lang="en-US" b="1" dirty="0" smtClean="0"/>
              <a:t>Shop Local Campaign </a:t>
            </a:r>
            <a:r>
              <a:rPr lang="en-US" dirty="0" smtClean="0"/>
              <a:t>— Local </a:t>
            </a:r>
            <a:r>
              <a:rPr lang="en-US" dirty="0"/>
              <a:t>loyalty cards.  Invest in </a:t>
            </a:r>
            <a:r>
              <a:rPr lang="en-US" dirty="0" smtClean="0"/>
              <a:t>social </a:t>
            </a:r>
            <a:r>
              <a:rPr lang="en-US" dirty="0"/>
              <a:t>media (e.g., sponsored ads on Instagram) as well as traditional radio and print to reach the broader community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Middlebury Marketing Campaign</a:t>
            </a:r>
            <a:r>
              <a:rPr lang="en-US" dirty="0" smtClean="0"/>
              <a:t> — Ongoing marketing </a:t>
            </a:r>
            <a:r>
              <a:rPr lang="en-US" dirty="0"/>
              <a:t>campaign to promote individual merchants and organizations on a revolving basis throughout the </a:t>
            </a:r>
            <a:r>
              <a:rPr lang="en-US" dirty="0" smtClean="0"/>
              <a:t>year, to locals and visitors.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Thoughts</a:t>
            </a:r>
            <a:br>
              <a:rPr lang="en-US" dirty="0" smtClean="0"/>
            </a:br>
            <a:r>
              <a:rPr lang="en-US" dirty="0" smtClean="0"/>
              <a:t>The View from the Middlebury Selectboard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Confident</a:t>
            </a:r>
            <a:r>
              <a:rPr lang="en-US" dirty="0" smtClean="0"/>
              <a:t> — In our partnership with the State, our due diligence with this project, the quality of the VTrans team leading this project.</a:t>
            </a:r>
          </a:p>
          <a:p>
            <a:r>
              <a:rPr lang="en-US" b="1" dirty="0" smtClean="0"/>
              <a:t>Committed</a:t>
            </a:r>
            <a:r>
              <a:rPr lang="en-US" dirty="0" smtClean="0"/>
              <a:t> — To investing in revitalizing our central downtown and supporting our downtown residents, </a:t>
            </a:r>
            <a:r>
              <a:rPr lang="en-US" dirty="0" smtClean="0"/>
              <a:t>our cultural </a:t>
            </a:r>
            <a:r>
              <a:rPr lang="en-US" dirty="0" smtClean="0"/>
              <a:t>and religious organizations, and </a:t>
            </a:r>
            <a:r>
              <a:rPr lang="en-US" dirty="0" smtClean="0"/>
              <a:t>our business </a:t>
            </a:r>
            <a:r>
              <a:rPr lang="en-US" dirty="0" smtClean="0"/>
              <a:t>community.</a:t>
            </a:r>
          </a:p>
          <a:p>
            <a:r>
              <a:rPr lang="en-US" b="1" dirty="0" smtClean="0"/>
              <a:t>Concerned</a:t>
            </a:r>
            <a:r>
              <a:rPr lang="en-US" dirty="0" smtClean="0"/>
              <a:t> — About the safety of the downtown rail line and the impact of another one-year delay on the downtown master plan and </a:t>
            </a:r>
            <a:r>
              <a:rPr lang="en-US" dirty="0" smtClean="0"/>
              <a:t>our ability to invest in growth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nk to a Document" ma:contentTypeID="0x01010A00F26E2C3EDB525A46AE2B0D587E72B36A" ma:contentTypeVersion="11" ma:contentTypeDescription="Create a link to a document in a different location." ma:contentTypeScope="" ma:versionID="8450a48c2acc8303fa8838b989dcf7a4">
  <xsd:schema xmlns:xsd="http://www.w3.org/2001/XMLSchema" xmlns:xs="http://www.w3.org/2001/XMLSchema" xmlns:p="http://schemas.microsoft.com/office/2006/metadata/properties" xmlns:ns2="2a208fe3-8287-4a8b-b629-d45392ca0f10" xmlns:ns3="22ec0dd7-095b-41f2-b8b8-a624496b8c6b" targetNamespace="http://schemas.microsoft.com/office/2006/metadata/properties" ma:root="true" ma:fieldsID="7d186c4c516abedccde54e2f9ee634bd" ns2:_="" ns3:_="">
    <xsd:import namespace="2a208fe3-8287-4a8b-b629-d45392ca0f10"/>
    <xsd:import namespace="22ec0dd7-095b-41f2-b8b8-a624496b8c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08fe3-8287-4a8b-b629-d45392ca0f10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dd7-095b-41f2-b8b8-a624496b8c6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ec0dd7-095b-41f2-b8b8-a624496b8c6b">E23TXWV46JPD-525374251-1362</_dlc_DocId>
    <_dlc_DocIdUrl xmlns="22ec0dd7-095b-41f2-b8b8-a624496b8c6b">
      <Url>https://outside.vermont.gov/agency/VTRANS/external/Projects/_layouts/15/DocIdRedir.aspx?ID=E23TXWV46JPD-525374251-1362</Url>
      <Description>E23TXWV46JPD-525374251-1362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C8B1E3-93BF-4A8F-80F0-199C99853262}"/>
</file>

<file path=customXml/itemProps2.xml><?xml version="1.0" encoding="utf-8"?>
<ds:datastoreItem xmlns:ds="http://schemas.openxmlformats.org/officeDocument/2006/customXml" ds:itemID="{DAF2B673-7AA7-447F-A393-F703838BE935}"/>
</file>

<file path=customXml/itemProps3.xml><?xml version="1.0" encoding="utf-8"?>
<ds:datastoreItem xmlns:ds="http://schemas.openxmlformats.org/officeDocument/2006/customXml" ds:itemID="{38B4D49F-0EAA-419C-9630-147BE981CF96}"/>
</file>

<file path=customXml/itemProps4.xml><?xml version="1.0" encoding="utf-8"?>
<ds:datastoreItem xmlns:ds="http://schemas.openxmlformats.org/officeDocument/2006/customXml" ds:itemID="{8C224DA6-3F35-4B4A-94C9-4CF649181F34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453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Town of Middlebury</vt:lpstr>
      <vt:lpstr>Representing the Middlebury Community</vt:lpstr>
      <vt:lpstr>Our Community’s Goals</vt:lpstr>
      <vt:lpstr>Partnering with Local Organizations To Support the Downtown Community</vt:lpstr>
      <vt:lpstr>2017 Public Outreach by the Numbers</vt:lpstr>
      <vt:lpstr>Fall 2017 Community Survey Temporary Bridges Construction Project</vt:lpstr>
      <vt:lpstr>Middlebury Voices The Community Speaks Out</vt:lpstr>
      <vt:lpstr>Investing in Downtown Community Support The 2018 Plan</vt:lpstr>
      <vt:lpstr>Final Thoughts The View from the Middlebury Selectboard</vt:lpstr>
      <vt:lpstr>Update from the Middlebury Selectboard Meeting January 17,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Middlebury</dc:title>
  <dc:creator>Jim Gish</dc:creator>
  <cp:lastModifiedBy>Jim Gish</cp:lastModifiedBy>
  <cp:revision>28</cp:revision>
  <cp:lastPrinted>2018-01-18T01:37:52Z</cp:lastPrinted>
  <dcterms:created xsi:type="dcterms:W3CDTF">2018-01-15T19:56:59Z</dcterms:created>
  <dcterms:modified xsi:type="dcterms:W3CDTF">2018-01-18T01:38:34Z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0x01010A00F26E2C3EDB525A46AE2B0D587E72B36A</vt:lpwstr>
  </property>
  <property fmtid="{D5CDD505-2E9C-101B-9397-08002B2CF9AE}" pid="3" name="_dlc_DocIdItemGuid">
    <vt:lpwstr>8d80ba1b-202c-4b84-b04c-e437a8d3232d</vt:lpwstr>
  </property>
</Properties>
</file>